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90" r:id="rId4"/>
    <p:sldId id="258" r:id="rId5"/>
    <p:sldId id="271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1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  <p14:sldId id="290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318"/>
            <p14:sldId id="319"/>
            <p14:sldId id="320"/>
          </p14:sldIdLst>
        </p14:section>
        <p14:section name="Phần 3" id="{F37F1F57-98FD-48B3-A08A-C206774465E3}">
          <p14:sldIdLst>
            <p14:sldId id="321"/>
            <p14:sldId id="322"/>
          </p14:sldIdLst>
        </p14:section>
        <p14:section name="Phần 4" id="{F664678F-C9D8-4D56-BCFE-505F91C7BFD9}">
          <p14:sldIdLst>
            <p14:sldId id="323"/>
            <p14:sldId id="324"/>
          </p14:sldIdLst>
        </p14:section>
        <p14:section name="Phần 5" id="{53F6424F-987A-4771-85B2-02A5AC8A8A6A}">
          <p14:sldIdLst>
            <p14:sldId id="325"/>
          </p14:sldIdLst>
        </p14:section>
        <p14:section name="Phần 6" id="{C315F09B-BC37-44D0-9ECE-361DC2C936EC}">
          <p14:sldIdLst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Phần 7" id="{2C5D0DD8-5E73-4E06-B447-5CBF301BDEF1}">
          <p14:sldIdLst>
            <p14:sldId id="333"/>
          </p14:sldIdLst>
        </p14:section>
        <p14:section name="Phần 8" id="{F4F13754-CD51-449D-9A1D-19537826E00A}">
          <p14:sldIdLst>
            <p14:sldId id="334"/>
            <p14:sldId id="335"/>
            <p14:sldId id="336"/>
          </p14:sldIdLst>
        </p14:section>
        <p14:section name="Phần 9" id="{6CD5DB1B-3288-46D4-9652-F97FCB7B0F4F}">
          <p14:sldIdLst>
            <p14:sldId id="337"/>
          </p14:sldIdLst>
        </p14:section>
        <p14:section name="Phần 10" id="{E7DA1F0C-B7AB-41B1-9FD3-B6C82E163E57}">
          <p14:sldIdLst>
            <p14:sldId id="338"/>
            <p14:sldId id="339"/>
            <p14:sldId id="340"/>
            <p14:sldId id="341"/>
          </p14:sldIdLst>
        </p14:section>
        <p14:section name="Phần 11" id="{991000D2-4FC2-444F-AC5B-DF2ADFC4F1FA}">
          <p14:sldIdLst>
            <p14:sldId id="31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-11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Excel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(Hyperlinks)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Comments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(Importing)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(Exporting)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CF2FD3E7-BB35-4279-9D0F-7C3D54DF1D9A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1A29C-CD99-4E17-9344-4EE3C4928DFB}" type="parTrans" cxnId="{C60E02A3-0D95-4700-86D4-67E296D8B7E1}">
      <dgm:prSet/>
      <dgm:spPr/>
      <dgm:t>
        <a:bodyPr/>
        <a:lstStyle/>
        <a:p>
          <a:endParaRPr lang="en-US"/>
        </a:p>
      </dgm:t>
    </dgm:pt>
    <dgm:pt modelId="{05CE5E55-AA24-44A1-949C-F8A080F2440B}" type="sibTrans" cxnId="{C60E02A3-0D95-4700-86D4-67E296D8B7E1}">
      <dgm:prSet/>
      <dgm:spPr/>
      <dgm:t>
        <a:bodyPr/>
        <a:lstStyle/>
        <a:p>
          <a:endParaRPr lang="en-US"/>
        </a:p>
      </dgm:t>
    </dgm:pt>
    <dgm:pt modelId="{0939A97D-3067-4A79-BC33-21C983123E0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(Linking Workbooks)</a:t>
          </a:r>
          <a:endParaRPr lang="en-US" sz="2600" dirty="0"/>
        </a:p>
      </dgm:t>
    </dgm:pt>
    <dgm:pt modelId="{D1BC224E-E0AD-4199-A6FB-F1D40400D4F7}" type="parTrans" cxnId="{7D3C8C8D-2D94-4C49-A21B-53099426DD8E}">
      <dgm:prSet/>
      <dgm:spPr/>
      <dgm:t>
        <a:bodyPr/>
        <a:lstStyle/>
        <a:p>
          <a:endParaRPr lang="en-US"/>
        </a:p>
      </dgm:t>
    </dgm:pt>
    <dgm:pt modelId="{AFDE2725-8836-4197-93AB-055DA2EDF62E}" type="sibTrans" cxnId="{7D3C8C8D-2D94-4C49-A21B-53099426DD8E}">
      <dgm:prSet/>
      <dgm:spPr/>
      <dgm:t>
        <a:bodyPr/>
        <a:lstStyle/>
        <a:p>
          <a:endParaRPr lang="en-US"/>
        </a:p>
      </dgm:t>
    </dgm:pt>
    <dgm:pt modelId="{1DFB7E35-7C85-4A73-8053-2F49CA198ECE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1A61D-EFAF-4C51-9281-7AF52591DA17}" type="parTrans" cxnId="{804990AC-83FF-4327-99B5-461F854F6425}">
      <dgm:prSet/>
      <dgm:spPr/>
      <dgm:t>
        <a:bodyPr/>
        <a:lstStyle/>
        <a:p>
          <a:endParaRPr lang="en-US"/>
        </a:p>
      </dgm:t>
    </dgm:pt>
    <dgm:pt modelId="{43E92D99-7A3F-47EC-8E0C-7E87FB91A421}" type="sibTrans" cxnId="{804990AC-83FF-4327-99B5-461F854F6425}">
      <dgm:prSet/>
      <dgm:spPr/>
      <dgm:t>
        <a:bodyPr/>
        <a:lstStyle/>
        <a:p>
          <a:endParaRPr lang="en-US"/>
        </a:p>
      </dgm:t>
    </dgm:pt>
    <dgm:pt modelId="{ADC41F4A-1DFC-446A-AEEC-2AF539A3CAE7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(Workbook)</a:t>
          </a:r>
          <a:endParaRPr lang="en-US" sz="2600" dirty="0"/>
        </a:p>
      </dgm:t>
    </dgm:pt>
    <dgm:pt modelId="{75AB5D40-38EC-4248-89FF-2FAB1FCCEF68}" type="parTrans" cxnId="{B48B663F-08CA-45B7-A581-9694D290F2C2}">
      <dgm:prSet/>
      <dgm:spPr/>
      <dgm:t>
        <a:bodyPr/>
        <a:lstStyle/>
        <a:p>
          <a:endParaRPr lang="en-US"/>
        </a:p>
      </dgm:t>
    </dgm:pt>
    <dgm:pt modelId="{1328E788-3950-495E-92F8-C20009A6BAB3}" type="sibTrans" cxnId="{B48B663F-08CA-45B7-A581-9694D290F2C2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6FB9B-717E-4178-98B1-E6860EBB7C28}" type="pres">
      <dgm:prSet presAssocID="{A755113C-1DC1-4A61-8BA1-A744CBBD7AED}" presName="spacing" presStyleCnt="0"/>
      <dgm:spPr/>
    </dgm:pt>
    <dgm:pt modelId="{A7FC4B99-E584-4633-9EB4-DCE7BF31D29E}" type="pres">
      <dgm:prSet presAssocID="{CF2FD3E7-BB35-4279-9D0F-7C3D54DF1D9A}" presName="linNode" presStyleCnt="0"/>
      <dgm:spPr/>
    </dgm:pt>
    <dgm:pt modelId="{B361786B-AFE2-4334-BF65-F1517E1C229E}" type="pres">
      <dgm:prSet presAssocID="{CF2FD3E7-BB35-4279-9D0F-7C3D54DF1D9A}" presName="parentShp" presStyleLbl="node1" presStyleIdx="6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E37B5-4E27-4D55-BA9A-2EB7585E1FEF}" type="pres">
      <dgm:prSet presAssocID="{CF2FD3E7-BB35-4279-9D0F-7C3D54DF1D9A}" presName="childShp" presStyleLbl="bgAccFollowNode1" presStyleIdx="6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5417-248C-4BD7-8D7D-3706515B01AC}" type="pres">
      <dgm:prSet presAssocID="{05CE5E55-AA24-44A1-949C-F8A080F2440B}" presName="spacing" presStyleCnt="0"/>
      <dgm:spPr/>
    </dgm:pt>
    <dgm:pt modelId="{C3C462E0-AEBA-42F4-B9D4-06483CCCAAE1}" type="pres">
      <dgm:prSet presAssocID="{1DFB7E35-7C85-4A73-8053-2F49CA198ECE}" presName="linNode" presStyleCnt="0"/>
      <dgm:spPr/>
    </dgm:pt>
    <dgm:pt modelId="{0CAACB96-C42D-4CF7-BCC8-5A717BC41025}" type="pres">
      <dgm:prSet presAssocID="{1DFB7E35-7C85-4A73-8053-2F49CA198ECE}" presName="parentShp" presStyleLbl="node1" presStyleIdx="7" presStyleCnt="8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F80A1-A42D-46D8-965F-7E9D02606546}" type="pres">
      <dgm:prSet presAssocID="{1DFB7E35-7C85-4A73-8053-2F49CA198ECE}" presName="childShp" presStyleLbl="bgAccFollowNode1" presStyleIdx="7" presStyleCnt="8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4430961D-7C29-49D3-BE10-FEFC731916FA}" type="presOf" srcId="{1DFB7E35-7C85-4A73-8053-2F49CA198ECE}" destId="{0CAACB96-C42D-4CF7-BCC8-5A717BC41025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C60E02A3-0D95-4700-86D4-67E296D8B7E1}" srcId="{EA30E311-3EC5-4EA4-9119-630F7F098399}" destId="{CF2FD3E7-BB35-4279-9D0F-7C3D54DF1D9A}" srcOrd="6" destOrd="0" parTransId="{84F1A29C-CD99-4E17-9344-4EE3C4928DFB}" sibTransId="{05CE5E55-AA24-44A1-949C-F8A080F2440B}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804990AC-83FF-4327-99B5-461F854F6425}" srcId="{EA30E311-3EC5-4EA4-9119-630F7F098399}" destId="{1DFB7E35-7C85-4A73-8053-2F49CA198ECE}" srcOrd="7" destOrd="0" parTransId="{83A1A61D-EFAF-4C51-9281-7AF52591DA17}" sibTransId="{43E92D99-7A3F-47EC-8E0C-7E87FB91A421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23273EA1-F01F-41FD-B57C-2D8F2A4678B2}" type="presOf" srcId="{CF2FD3E7-BB35-4279-9D0F-7C3D54DF1D9A}" destId="{B361786B-AFE2-4334-BF65-F1517E1C229E}" srcOrd="0" destOrd="0" presId="urn:microsoft.com/office/officeart/2005/8/layout/vList6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A7F658EF-EF96-469A-8A11-629E5D23C5DA}" type="presOf" srcId="{ADC41F4A-1DFC-446A-AEEC-2AF539A3CAE7}" destId="{7DEF80A1-A42D-46D8-965F-7E9D02606546}" srcOrd="0" destOrd="0" presId="urn:microsoft.com/office/officeart/2005/8/layout/vList6"/>
    <dgm:cxn modelId="{A4F3F34D-9345-48F4-9BCE-29A995BA9171}" type="presOf" srcId="{0939A97D-3067-4A79-BC33-21C983123E0C}" destId="{9EEE37B5-4E27-4D55-BA9A-2EB7585E1FEF}" srcOrd="0" destOrd="0" presId="urn:microsoft.com/office/officeart/2005/8/layout/vList6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7D3C8C8D-2D94-4C49-A21B-53099426DD8E}" srcId="{CF2FD3E7-BB35-4279-9D0F-7C3D54DF1D9A}" destId="{0939A97D-3067-4A79-BC33-21C983123E0C}" srcOrd="0" destOrd="0" parTransId="{D1BC224E-E0AD-4199-A6FB-F1D40400D4F7}" sibTransId="{AFDE2725-8836-4197-93AB-055DA2EDF62E}"/>
    <dgm:cxn modelId="{B48B663F-08CA-45B7-A581-9694D290F2C2}" srcId="{1DFB7E35-7C85-4A73-8053-2F49CA198ECE}" destId="{ADC41F4A-1DFC-446A-AEEC-2AF539A3CAE7}" srcOrd="0" destOrd="0" parTransId="{75AB5D40-38EC-4248-89FF-2FAB1FCCEF68}" sibTransId="{1328E788-3950-495E-92F8-C20009A6BAB3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  <dgm:cxn modelId="{E169406C-89A7-4412-B41B-63F4A2ABBC0F}" type="presParOf" srcId="{C7FCA99D-86B9-4352-9213-2FB0ECF0628B}" destId="{9126FB9B-717E-4178-98B1-E6860EBB7C28}" srcOrd="11" destOrd="0" presId="urn:microsoft.com/office/officeart/2005/8/layout/vList6"/>
    <dgm:cxn modelId="{3F1595F5-B2B7-4C86-AA44-96011E5B6CFF}" type="presParOf" srcId="{C7FCA99D-86B9-4352-9213-2FB0ECF0628B}" destId="{A7FC4B99-E584-4633-9EB4-DCE7BF31D29E}" srcOrd="12" destOrd="0" presId="urn:microsoft.com/office/officeart/2005/8/layout/vList6"/>
    <dgm:cxn modelId="{42D5679B-509A-45D4-8A83-8C595EFC64F2}" type="presParOf" srcId="{A7FC4B99-E584-4633-9EB4-DCE7BF31D29E}" destId="{B361786B-AFE2-4334-BF65-F1517E1C229E}" srcOrd="0" destOrd="0" presId="urn:microsoft.com/office/officeart/2005/8/layout/vList6"/>
    <dgm:cxn modelId="{C659B7E8-3C26-4D9B-923F-DF962E7AA327}" type="presParOf" srcId="{A7FC4B99-E584-4633-9EB4-DCE7BF31D29E}" destId="{9EEE37B5-4E27-4D55-BA9A-2EB7585E1FEF}" srcOrd="1" destOrd="0" presId="urn:microsoft.com/office/officeart/2005/8/layout/vList6"/>
    <dgm:cxn modelId="{AB91199C-40A2-4D29-8F46-B557E9F8D528}" type="presParOf" srcId="{C7FCA99D-86B9-4352-9213-2FB0ECF0628B}" destId="{07945417-248C-4BD7-8D7D-3706515B01AC}" srcOrd="13" destOrd="0" presId="urn:microsoft.com/office/officeart/2005/8/layout/vList6"/>
    <dgm:cxn modelId="{1A28F761-1ADB-423D-84EC-E2A6ED266BA5}" type="presParOf" srcId="{C7FCA99D-86B9-4352-9213-2FB0ECF0628B}" destId="{C3C462E0-AEBA-42F4-B9D4-06483CCCAAE1}" srcOrd="14" destOrd="0" presId="urn:microsoft.com/office/officeart/2005/8/layout/vList6"/>
    <dgm:cxn modelId="{4EC08C7F-7FF4-4858-91B0-8AA6E1144D06}" type="presParOf" srcId="{C3C462E0-AEBA-42F4-B9D4-06483CCCAAE1}" destId="{0CAACB96-C42D-4CF7-BCC8-5A717BC41025}" srcOrd="0" destOrd="0" presId="urn:microsoft.com/office/officeart/2005/8/layout/vList6"/>
    <dgm:cxn modelId="{8A4AD07C-83A6-4C0E-AAAA-D874314878EC}" type="presParOf" srcId="{C3C462E0-AEBA-42F4-B9D4-06483CCCAAE1}" destId="{7DEF80A1-A42D-46D8-965F-7E9D02606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Sao lưu đám mây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Macros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2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2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2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2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65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5126"/>
        <a:ext cx="7277682" cy="440823"/>
      </dsp:txXfrm>
    </dsp:sp>
    <dsp:sp modelId="{20E09EA1-CDA3-40EE-BCA8-B0E5DC34AC9C}">
      <dsp:nvSpPr>
        <dsp:cNvPr id="0" name=""/>
        <dsp:cNvSpPr/>
      </dsp:nvSpPr>
      <dsp:spPr>
        <a:xfrm>
          <a:off x="747455" y="165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0347"/>
        <a:ext cx="857031" cy="530381"/>
      </dsp:txXfrm>
    </dsp:sp>
    <dsp:sp modelId="{B2734942-16D9-4968-B8C6-927DB7D64D9C}">
      <dsp:nvSpPr>
        <dsp:cNvPr id="0" name=""/>
        <dsp:cNvSpPr/>
      </dsp:nvSpPr>
      <dsp:spPr>
        <a:xfrm>
          <a:off x="1661870" y="64819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Excel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21668"/>
        <a:ext cx="7277682" cy="440823"/>
      </dsp:txXfrm>
    </dsp:sp>
    <dsp:sp modelId="{C4A8337B-973E-4211-A1BC-434C076692C0}">
      <dsp:nvSpPr>
        <dsp:cNvPr id="0" name=""/>
        <dsp:cNvSpPr/>
      </dsp:nvSpPr>
      <dsp:spPr>
        <a:xfrm>
          <a:off x="747455" y="64819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676889"/>
        <a:ext cx="857031" cy="530381"/>
      </dsp:txXfrm>
    </dsp:sp>
    <dsp:sp modelId="{10C1AA31-A224-4AD6-B808-B71955D10EF6}">
      <dsp:nvSpPr>
        <dsp:cNvPr id="0" name=""/>
        <dsp:cNvSpPr/>
      </dsp:nvSpPr>
      <dsp:spPr>
        <a:xfrm>
          <a:off x="1661870" y="129473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368210"/>
        <a:ext cx="7277682" cy="440823"/>
      </dsp:txXfrm>
    </dsp:sp>
    <dsp:sp modelId="{C4BE91D6-1EE0-4E4D-BB69-9D57C2B1C5BB}">
      <dsp:nvSpPr>
        <dsp:cNvPr id="0" name=""/>
        <dsp:cNvSpPr/>
      </dsp:nvSpPr>
      <dsp:spPr>
        <a:xfrm>
          <a:off x="747455" y="129473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323431"/>
        <a:ext cx="857031" cy="530381"/>
      </dsp:txXfrm>
    </dsp:sp>
    <dsp:sp modelId="{3058D4E5-DCEB-468A-8357-9D1F4422E58B}">
      <dsp:nvSpPr>
        <dsp:cNvPr id="0" name=""/>
        <dsp:cNvSpPr/>
      </dsp:nvSpPr>
      <dsp:spPr>
        <a:xfrm>
          <a:off x="1661870" y="1941281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(Hyperlinks)</a:t>
          </a:r>
          <a:endParaRPr lang="en-US" sz="1200" kern="1200" dirty="0"/>
        </a:p>
      </dsp:txBody>
      <dsp:txXfrm>
        <a:off x="1661870" y="2014752"/>
        <a:ext cx="7277682" cy="440823"/>
      </dsp:txXfrm>
    </dsp:sp>
    <dsp:sp modelId="{D95AC4A5-B2F0-43FF-A2C6-9AD3DFC0D103}">
      <dsp:nvSpPr>
        <dsp:cNvPr id="0" name=""/>
        <dsp:cNvSpPr/>
      </dsp:nvSpPr>
      <dsp:spPr>
        <a:xfrm>
          <a:off x="747455" y="1941281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1969973"/>
        <a:ext cx="857031" cy="530381"/>
      </dsp:txXfrm>
    </dsp:sp>
    <dsp:sp modelId="{BF9293EC-C538-44C7-A369-27DC9D4266F2}">
      <dsp:nvSpPr>
        <dsp:cNvPr id="0" name=""/>
        <dsp:cNvSpPr/>
      </dsp:nvSpPr>
      <dsp:spPr>
        <a:xfrm>
          <a:off x="1661870" y="2587823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Comments</a:t>
          </a:r>
          <a:endParaRPr lang="en-US" sz="1600" kern="1200" dirty="0"/>
        </a:p>
      </dsp:txBody>
      <dsp:txXfrm>
        <a:off x="1661870" y="2661294"/>
        <a:ext cx="7277682" cy="440823"/>
      </dsp:txXfrm>
    </dsp:sp>
    <dsp:sp modelId="{95FC561F-DD88-4FB3-9617-00B4057BBFE6}">
      <dsp:nvSpPr>
        <dsp:cNvPr id="0" name=""/>
        <dsp:cNvSpPr/>
      </dsp:nvSpPr>
      <dsp:spPr>
        <a:xfrm>
          <a:off x="747455" y="2587823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2616515"/>
        <a:ext cx="857031" cy="530381"/>
      </dsp:txXfrm>
    </dsp:sp>
    <dsp:sp modelId="{3887ACB7-176F-4881-B79E-9061C98690E6}">
      <dsp:nvSpPr>
        <dsp:cNvPr id="0" name=""/>
        <dsp:cNvSpPr/>
      </dsp:nvSpPr>
      <dsp:spPr>
        <a:xfrm>
          <a:off x="1661870" y="3234365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(Importing)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(Exporting)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kern="1200" dirty="0"/>
        </a:p>
      </dsp:txBody>
      <dsp:txXfrm>
        <a:off x="1661870" y="3307836"/>
        <a:ext cx="7277682" cy="440823"/>
      </dsp:txXfrm>
    </dsp:sp>
    <dsp:sp modelId="{6DEEF12F-EDDB-408A-B2B9-6032C13551F9}">
      <dsp:nvSpPr>
        <dsp:cNvPr id="0" name=""/>
        <dsp:cNvSpPr/>
      </dsp:nvSpPr>
      <dsp:spPr>
        <a:xfrm>
          <a:off x="747455" y="3234365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71077"/>
                <a:satOff val="-5670"/>
                <a:lumOff val="315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71077"/>
                <a:satOff val="-5670"/>
                <a:lumOff val="315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71077"/>
                <a:satOff val="-5670"/>
                <a:lumOff val="31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263057"/>
        <a:ext cx="857031" cy="530381"/>
      </dsp:txXfrm>
    </dsp:sp>
    <dsp:sp modelId="{9EEE37B5-4E27-4D55-BA9A-2EB7585E1FEF}">
      <dsp:nvSpPr>
        <dsp:cNvPr id="0" name=""/>
        <dsp:cNvSpPr/>
      </dsp:nvSpPr>
      <dsp:spPr>
        <a:xfrm>
          <a:off x="1661870" y="3880907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(Linking Workbooks)</a:t>
          </a:r>
          <a:endParaRPr lang="en-US" sz="2600" kern="1200" dirty="0"/>
        </a:p>
      </dsp:txBody>
      <dsp:txXfrm>
        <a:off x="1661870" y="3954378"/>
        <a:ext cx="7277682" cy="440823"/>
      </dsp:txXfrm>
    </dsp:sp>
    <dsp:sp modelId="{B361786B-AFE2-4334-BF65-F1517E1C229E}">
      <dsp:nvSpPr>
        <dsp:cNvPr id="0" name=""/>
        <dsp:cNvSpPr/>
      </dsp:nvSpPr>
      <dsp:spPr>
        <a:xfrm>
          <a:off x="747455" y="3880907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3909599"/>
        <a:ext cx="857031" cy="530381"/>
      </dsp:txXfrm>
    </dsp:sp>
    <dsp:sp modelId="{7DEF80A1-A42D-46D8-965F-7E9D02606546}">
      <dsp:nvSpPr>
        <dsp:cNvPr id="0" name=""/>
        <dsp:cNvSpPr/>
      </dsp:nvSpPr>
      <dsp:spPr>
        <a:xfrm>
          <a:off x="1661870" y="4527449"/>
          <a:ext cx="7498094" cy="587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(Workbook)</a:t>
          </a:r>
          <a:endParaRPr lang="en-US" sz="2600" kern="1200" dirty="0"/>
        </a:p>
      </dsp:txBody>
      <dsp:txXfrm>
        <a:off x="1661870" y="4600920"/>
        <a:ext cx="7277682" cy="440823"/>
      </dsp:txXfrm>
    </dsp:sp>
    <dsp:sp modelId="{0CAACB96-C42D-4CF7-BCC8-5A717BC41025}">
      <dsp:nvSpPr>
        <dsp:cNvPr id="0" name=""/>
        <dsp:cNvSpPr/>
      </dsp:nvSpPr>
      <dsp:spPr>
        <a:xfrm>
          <a:off x="747455" y="4527449"/>
          <a:ext cx="914415" cy="587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90359"/>
                <a:satOff val="-1890"/>
                <a:lumOff val="105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47" y="4556141"/>
        <a:ext cx="857031" cy="53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67"/>
          <a:ext cx="7498094" cy="652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Sao lưu đám mây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81741"/>
        <a:ext cx="7253372" cy="489444"/>
      </dsp:txXfrm>
    </dsp:sp>
    <dsp:sp modelId="{20E09EA1-CDA3-40EE-BCA8-B0E5DC34AC9C}">
      <dsp:nvSpPr>
        <dsp:cNvPr id="0" name=""/>
        <dsp:cNvSpPr/>
      </dsp:nvSpPr>
      <dsp:spPr>
        <a:xfrm>
          <a:off x="747455" y="167"/>
          <a:ext cx="914415" cy="65259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312" y="32024"/>
        <a:ext cx="850701" cy="588878"/>
      </dsp:txXfrm>
    </dsp:sp>
    <dsp:sp modelId="{B2734942-16D9-4968-B8C6-927DB7D64D9C}">
      <dsp:nvSpPr>
        <dsp:cNvPr id="0" name=""/>
        <dsp:cNvSpPr/>
      </dsp:nvSpPr>
      <dsp:spPr>
        <a:xfrm>
          <a:off x="1661870" y="718019"/>
          <a:ext cx="7498094" cy="6525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Macros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99593"/>
        <a:ext cx="7253372" cy="489444"/>
      </dsp:txXfrm>
    </dsp:sp>
    <dsp:sp modelId="{C4A8337B-973E-4211-A1BC-434C076692C0}">
      <dsp:nvSpPr>
        <dsp:cNvPr id="0" name=""/>
        <dsp:cNvSpPr/>
      </dsp:nvSpPr>
      <dsp:spPr>
        <a:xfrm>
          <a:off x="747455" y="718019"/>
          <a:ext cx="914415" cy="65259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312" y="749876"/>
        <a:ext cx="850701" cy="58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66FEF5B7-BB26-46DF-97B4-D5FDBB3B2FA1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E4E9064F-480B-4B59-8FE3-0317EE5105EF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3A51742E-29E8-4394-927D-695C56B6520F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5A3C378-809F-4966-BDFE-EB7B64E9F67E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433E5143-F5C7-49DB-8ED0-AC5CE26FA214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42A-D6A4-4AFF-8DE6-FE4450D4E9E7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DFBDC2C-4D87-4638-9BD9-CEE7B346B097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8: Macros, </a:t>
            </a:r>
            <a:r>
              <a:rPr lang="en-US" b="1" dirty="0" err="1"/>
              <a:t>nhập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dữ</a:t>
            </a:r>
            <a:r>
              <a:rPr lang="en-US" b="1" dirty="0"/>
              <a:t> </a:t>
            </a:r>
            <a:r>
              <a:rPr lang="en-US" b="1" dirty="0" err="1" smtClean="0"/>
              <a:t>liệu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80" y1="40807" x2="84327" y2="87668"/>
                        <a14:foregroundMark x1="50331" y1="42377" x2="90728" y2="72870"/>
                        <a14:foregroundMark x1="55188" y1="44170" x2="68433" y2="41480"/>
                        <a14:foregroundMark x1="41280" y1="44170" x2="42163" y2="66368"/>
                        <a14:foregroundMark x1="46358" y1="58969" x2="64459" y2="88341"/>
                        <a14:foregroundMark x1="41943" y1="69507" x2="49007" y2="87220"/>
                        <a14:foregroundMark x1="50110" y1="88789" x2="67550" y2="95740"/>
                        <a14:foregroundMark x1="72185" y1="41480" x2="94040" y2="61211"/>
                        <a14:foregroundMark x1="80574" y1="44170" x2="90728" y2="52466"/>
                        <a14:foregroundMark x1="94702" y1="62780" x2="94481" y2="77578"/>
                        <a14:foregroundMark x1="73068" y1="96188" x2="89625" y2="85202"/>
                        <a14:foregroundMark x1="52318" y1="76457" x2="78808" y2="76906"/>
                        <a14:foregroundMark x1="61369" y1="56278" x2="78146" y2="64798"/>
                        <a14:foregroundMark x1="73731" y1="71076" x2="75717" y2="61659"/>
                        <a14:foregroundMark x1="72627" y1="39462" x2="81457" y2="42152"/>
                        <a14:foregroundMark x1="82781" y1="43049" x2="87638" y2="45964"/>
                        <a14:foregroundMark x1="40177" y1="59417" x2="39956" y2="68834"/>
                        <a14:foregroundMark x1="40177" y1="71749" x2="42605" y2="80942"/>
                        <a14:foregroundMark x1="9492" y1="6502" x2="32450" y2="32735"/>
                        <a14:foregroundMark x1="62693" y1="3139" x2="43929" y2="30045"/>
                        <a14:foregroundMark x1="7726" y1="67713" x2="35099" y2="40583"/>
                        <a14:backgroundMark x1="38411" y1="16816" x2="38411" y2="2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208275"/>
            <a:ext cx="431542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38200" lvl="1" indent="-439738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Thay thế đơn </a:t>
            </a:r>
            <a:r>
              <a:rPr lang="vi-VN" dirty="0" smtClean="0"/>
              <a:t>giản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B1E52-2E1D-44D7-81E1-89E693C7CA2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6" y="3112135"/>
            <a:ext cx="5081383" cy="217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86" y="2328606"/>
            <a:ext cx="5364314" cy="374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8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5928852" cy="4978400"/>
          </a:xfrm>
        </p:spPr>
        <p:txBody>
          <a:bodyPr anchor="t"/>
          <a:lstStyle/>
          <a:p>
            <a:pPr marL="379426" indent="-514350">
              <a:buFont typeface="+mj-lt"/>
              <a:buAutoNum type="arabicPeriod" startAt="4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(Hyperlinks</a:t>
            </a:r>
            <a:r>
              <a:rPr lang="en-US" dirty="0" smtClean="0"/>
              <a:t>)</a:t>
            </a:r>
          </a:p>
          <a:p>
            <a:pPr marL="838213" lvl="1" indent="-457200"/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 smtClean="0"/>
              <a:t>kết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Hyperlink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smtClean="0"/>
              <a:t>Web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Hyperlink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smtClean="0"/>
              <a:t>tin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vi-VN" dirty="0"/>
              <a:t>Tạo </a:t>
            </a:r>
            <a:r>
              <a:rPr lang="en-US" dirty="0" smtClean="0"/>
              <a:t>H</a:t>
            </a:r>
            <a:r>
              <a:rPr lang="vi-VN" dirty="0" smtClean="0"/>
              <a:t>yperlink </a:t>
            </a:r>
            <a:r>
              <a:rPr lang="vi-VN" dirty="0"/>
              <a:t>đến một trang tính hoặc một vùng được đặt </a:t>
            </a:r>
            <a:r>
              <a:rPr lang="vi-VN" dirty="0" smtClean="0"/>
              <a:t>tên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smtClean="0"/>
              <a:t>Email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B93859-215B-4CA2-B915-69F2FEF6948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58" y="1942292"/>
            <a:ext cx="5591046" cy="287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5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38213" lvl="1" indent="-457200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 smtClean="0"/>
              <a:t>kết</a:t>
            </a:r>
            <a:endParaRPr lang="en-US" dirty="0" smtClean="0"/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Hyperlink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Hyperlink</a:t>
            </a:r>
          </a:p>
          <a:p>
            <a:pPr marL="1150938" lvl="2" indent="-3540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ScreenTip </a:t>
            </a:r>
            <a:r>
              <a:rPr lang="en-US" dirty="0" err="1"/>
              <a:t>cho</a:t>
            </a:r>
            <a:r>
              <a:rPr lang="en-US" dirty="0"/>
              <a:t> H</a:t>
            </a:r>
            <a:r>
              <a:rPr lang="en-US" dirty="0" smtClean="0"/>
              <a:t>yperlink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62D856-5D98-4114-B3B6-D3CE3C7D7D5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56" y="3272134"/>
            <a:ext cx="5418544" cy="183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2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ctr"/>
          <a:lstStyle/>
          <a:p>
            <a:pPr marL="361977" indent="-514350">
              <a:buFont typeface="+mj-lt"/>
              <a:buAutoNum type="arabicPeriod" startAt="5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Comments</a:t>
            </a:r>
          </a:p>
          <a:p>
            <a:pPr marL="973138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Comments</a:t>
            </a:r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fr-FR" dirty="0" err="1"/>
              <a:t>Chèn</a:t>
            </a:r>
            <a:r>
              <a:rPr lang="fr-FR" dirty="0"/>
              <a:t> </a:t>
            </a:r>
            <a:r>
              <a:rPr lang="fr-FR" dirty="0" smtClean="0"/>
              <a:t>Comment </a:t>
            </a:r>
            <a:r>
              <a:rPr lang="fr-FR" dirty="0" err="1"/>
              <a:t>vào</a:t>
            </a:r>
            <a:r>
              <a:rPr lang="fr-FR" dirty="0"/>
              <a:t> </a:t>
            </a:r>
            <a:r>
              <a:rPr lang="fr-FR" dirty="0" err="1"/>
              <a:t>một</a:t>
            </a:r>
            <a:r>
              <a:rPr lang="fr-FR" dirty="0"/>
              <a:t> </a:t>
            </a:r>
            <a:r>
              <a:rPr lang="fr-FR" dirty="0" smtClean="0"/>
              <a:t>ô</a:t>
            </a:r>
            <a:endParaRPr lang="en-US" dirty="0" smtClean="0"/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vi-VN" dirty="0"/>
              <a:t>Xem lần lượt từng </a:t>
            </a:r>
            <a:r>
              <a:rPr lang="en-US" dirty="0"/>
              <a:t>C</a:t>
            </a:r>
            <a:r>
              <a:rPr lang="vi-VN" dirty="0" smtClean="0"/>
              <a:t>omment</a:t>
            </a:r>
            <a:endParaRPr lang="en-US" dirty="0"/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smtClean="0"/>
              <a:t>Comments</a:t>
            </a:r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Comment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083BA2-C399-4771-8A51-C9CAD60823D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98" y="1377951"/>
            <a:ext cx="5916102" cy="469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8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361977" indent="-514350">
              <a:buFont typeface="+mj-lt"/>
              <a:buAutoNum type="arabicPeriod" startAt="6"/>
            </a:pPr>
            <a:r>
              <a:rPr lang="en-US" dirty="0" err="1"/>
              <a:t>Nhập</a:t>
            </a:r>
            <a:r>
              <a:rPr lang="en-US" dirty="0"/>
              <a:t> (Importing)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(Exporting)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973138" lvl="1" indent="-457200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fr-FR" dirty="0" err="1"/>
              <a:t>Nhập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tin </a:t>
            </a:r>
            <a:r>
              <a:rPr lang="fr-FR" dirty="0" smtClean="0"/>
              <a:t>Access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17728C-EBEC-4FD8-80A0-E77082E67A5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15" y="2759162"/>
            <a:ext cx="5201569" cy="359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14" y="1538478"/>
            <a:ext cx="4645556" cy="239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467" y="4089538"/>
            <a:ext cx="2842650" cy="242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fr-FR" dirty="0" err="1"/>
              <a:t>Nhập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tin </a:t>
            </a:r>
            <a:r>
              <a:rPr lang="fr-FR" dirty="0" err="1"/>
              <a:t>văn</a:t>
            </a:r>
            <a:r>
              <a:rPr lang="fr-FR" dirty="0"/>
              <a:t> </a:t>
            </a:r>
            <a:r>
              <a:rPr lang="fr-FR" dirty="0" smtClean="0"/>
              <a:t>bản</a:t>
            </a:r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C2143F-D1F3-49DB-84C7-D08C112864A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6" y="2131042"/>
            <a:ext cx="5256607" cy="39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714" y="2131042"/>
            <a:ext cx="4933408" cy="39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0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fr-FR" dirty="0" err="1"/>
              <a:t>Nhập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tin </a:t>
            </a:r>
            <a:r>
              <a:rPr lang="fr-FR" dirty="0" smtClean="0"/>
              <a:t>XML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B8C507-2555-435D-8615-0A127CBA7A2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9" y="1896369"/>
            <a:ext cx="2789355" cy="235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63" y="1138929"/>
            <a:ext cx="3887746" cy="455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2" y="4541536"/>
            <a:ext cx="6735351" cy="115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96951" lvl="1" indent="-457200"/>
            <a:r>
              <a:rPr lang="fr-FR" dirty="0" err="1"/>
              <a:t>Quản</a:t>
            </a:r>
            <a:r>
              <a:rPr lang="fr-FR" dirty="0"/>
              <a:t> </a:t>
            </a:r>
            <a:r>
              <a:rPr lang="fr-FR" dirty="0" err="1"/>
              <a:t>lý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kết</a:t>
            </a:r>
            <a:r>
              <a:rPr lang="fr-FR" dirty="0"/>
              <a:t> </a:t>
            </a:r>
            <a:r>
              <a:rPr lang="fr-FR" dirty="0" err="1"/>
              <a:t>nối</a:t>
            </a:r>
            <a:r>
              <a:rPr lang="fr-FR" dirty="0"/>
              <a:t> </a:t>
            </a:r>
            <a:r>
              <a:rPr lang="fr-FR" dirty="0" err="1"/>
              <a:t>nguồn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nhập</a:t>
            </a:r>
            <a:r>
              <a:rPr lang="fr-FR" dirty="0"/>
              <a:t> (*)</a:t>
            </a:r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fr-FR" dirty="0" err="1"/>
              <a:t>Mở</a:t>
            </a:r>
            <a:r>
              <a:rPr lang="fr-FR" dirty="0"/>
              <a:t> </a:t>
            </a:r>
            <a:r>
              <a:rPr lang="fr-FR" dirty="0" err="1"/>
              <a:t>một</a:t>
            </a:r>
            <a:r>
              <a:rPr lang="fr-FR" dirty="0"/>
              <a:t> </a:t>
            </a:r>
            <a:r>
              <a:rPr lang="fr-FR" dirty="0" err="1"/>
              <a:t>kết</a:t>
            </a:r>
            <a:r>
              <a:rPr lang="fr-FR" dirty="0"/>
              <a:t> </a:t>
            </a:r>
            <a:r>
              <a:rPr lang="fr-FR" dirty="0" err="1"/>
              <a:t>nối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tin </a:t>
            </a:r>
            <a:r>
              <a:rPr lang="fr-FR" dirty="0" err="1"/>
              <a:t>nguồn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 smtClean="0"/>
              <a:t>liệu</a:t>
            </a:r>
            <a:endParaRPr lang="fr-FR" dirty="0" smtClean="0"/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nguồn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34834-39AB-4429-A430-91B7F846C11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95" y="1662574"/>
            <a:ext cx="4543779" cy="455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46" y="2809830"/>
            <a:ext cx="4946154" cy="340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430338" lvl="2" indent="-457200">
              <a:buFont typeface="Wingdings" panose="05000000000000000000" pitchFamily="2" charset="2"/>
              <a:buChar char="Ø"/>
            </a:pP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nhập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0E2C27-7FB2-49A6-AD6A-ECA70EC9FD5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94" y="2375084"/>
            <a:ext cx="4945011" cy="383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1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96951" lvl="1" indent="-457200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khác</a:t>
            </a:r>
            <a:r>
              <a:rPr lang="en-US" dirty="0"/>
              <a:t> (Non-Native)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smtClean="0"/>
              <a:t>Excel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smtClean="0"/>
              <a:t>Excel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vi-VN" dirty="0"/>
              <a:t>Mở tập tin cơ sở dữ liệu </a:t>
            </a:r>
            <a:r>
              <a:rPr lang="vi-VN" dirty="0" smtClean="0"/>
              <a:t>Access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FF50B-13B1-4A38-BFAA-8451CBCA204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97" y="3210321"/>
            <a:ext cx="4847303" cy="253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8" y="3210320"/>
            <a:ext cx="2888783" cy="253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6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2938491"/>
              </p:ext>
            </p:extLst>
          </p:nvPr>
        </p:nvGraphicFramePr>
        <p:xfrm>
          <a:off x="1142289" y="1092201"/>
          <a:ext cx="9907421" cy="511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9D8E18-6E27-44F6-A64D-749AA6EBFF4D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96951" lvl="1" indent="-457200"/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smtClean="0"/>
              <a:t>Excel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smtClean="0"/>
              <a:t>PDF/XPS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smtClean="0"/>
              <a:t>web</a:t>
            </a:r>
          </a:p>
          <a:p>
            <a:pPr marL="1312863" lvl="2" indent="-39846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83794-8ED7-405E-8B2D-CF5671A545E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28" y="2588036"/>
            <a:ext cx="4923251" cy="370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45" y="1061053"/>
            <a:ext cx="2794988" cy="31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571" y="4315302"/>
            <a:ext cx="3732336" cy="231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0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420715" indent="-514350">
              <a:buFont typeface="+mj-lt"/>
              <a:buAutoNum type="arabicPeriod" startAt="7"/>
            </a:pP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(Linking Workbooks) </a:t>
            </a:r>
            <a:r>
              <a:rPr lang="en-US" dirty="0" smtClean="0"/>
              <a:t>(*)</a:t>
            </a:r>
          </a:p>
          <a:p>
            <a:pPr marL="855663" lvl="1" indent="-339725"/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 smtClean="0"/>
              <a:t>kết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 smtClean="0"/>
          </a:p>
          <a:p>
            <a:pPr marL="1312863" lvl="2" indent="-398463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CC7C7-F557-4C5B-819F-9C67B541794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23" y="3439567"/>
            <a:ext cx="5306710" cy="291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926162"/>
            <a:ext cx="4323254" cy="194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6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420715" indent="-514350">
              <a:buFont typeface="+mj-lt"/>
              <a:buAutoNum type="arabicPeriod" startAt="8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(Workbook</a:t>
            </a:r>
            <a:r>
              <a:rPr lang="en-US" dirty="0" smtClean="0"/>
              <a:t>)</a:t>
            </a:r>
          </a:p>
          <a:p>
            <a:pPr marL="855663" lvl="1" indent="-339725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87E57D-D8DA-42B2-8D6E-4549DFDD5A3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85" y="2269919"/>
            <a:ext cx="7884647" cy="369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3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ctr"/>
          <a:lstStyle/>
          <a:p>
            <a:pPr marL="855663" lvl="1" indent="-339725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vi-VN" dirty="0"/>
              <a:t>Xem và thay đổi các thuộc tính cơ </a:t>
            </a:r>
            <a:r>
              <a:rPr lang="vi-VN" dirty="0" smtClean="0"/>
              <a:t>bản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Document Information </a:t>
            </a:r>
            <a:r>
              <a:rPr lang="en-US" dirty="0" smtClean="0"/>
              <a:t>Panel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smtClean="0"/>
              <a:t>Properties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B3C8F-4734-4F1B-89CF-62FC04E016E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88" y="1377951"/>
            <a:ext cx="4125715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2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855663" lvl="1" indent="-339725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Document </a:t>
            </a:r>
            <a:r>
              <a:rPr lang="en-US" dirty="0" smtClean="0"/>
              <a:t>Inspector (*)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4A555C-D31C-427E-A0CD-6683E56DF76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49" y="1655408"/>
            <a:ext cx="5181719" cy="470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7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496902" indent="-514350">
              <a:buFont typeface="+mj-lt"/>
              <a:buAutoNum type="arabicPeriod" startAt="9"/>
            </a:pPr>
            <a:r>
              <a:rPr lang="vi-VN" dirty="0"/>
              <a:t>Sao lưu đám mây</a:t>
            </a:r>
            <a:endParaRPr lang="en-US" dirty="0" smtClean="0"/>
          </a:p>
          <a:p>
            <a:pPr marL="855663" lvl="1" indent="-339725"/>
            <a:r>
              <a:rPr lang="en-US" dirty="0" smtClean="0"/>
              <a:t>OneDrive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smtClean="0"/>
              <a:t>Office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vi-VN" dirty="0"/>
              <a:t>Thêm vùng lưu trữ đám mây vào Office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6511ED-EE21-459A-B32C-FE3B13F5E00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58" y="1962766"/>
            <a:ext cx="5334042" cy="439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8" y="3072573"/>
            <a:ext cx="5061618" cy="328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6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697" y="1253612"/>
            <a:ext cx="4591643" cy="4816987"/>
          </a:xfrm>
        </p:spPr>
        <p:txBody>
          <a:bodyPr anchor="ctr"/>
          <a:lstStyle/>
          <a:p>
            <a:pPr marL="496902" indent="-514350">
              <a:buFont typeface="+mj-lt"/>
              <a:buAutoNum type="arabicPeriod" startAt="10"/>
            </a:pPr>
            <a:r>
              <a:rPr lang="en-US" dirty="0" smtClean="0"/>
              <a:t>Macros</a:t>
            </a:r>
          </a:p>
          <a:p>
            <a:pPr marL="855663" lvl="1" indent="-339725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27EBC-6C68-4F0F-8035-88E40ACB71D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24" y="1215316"/>
            <a:ext cx="3582332" cy="292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49" y="1215316"/>
            <a:ext cx="3061951" cy="292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51" y="4266526"/>
            <a:ext cx="3243049" cy="236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2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697" y="1253612"/>
            <a:ext cx="11095703" cy="4816987"/>
          </a:xfrm>
        </p:spPr>
        <p:txBody>
          <a:bodyPr anchor="t"/>
          <a:lstStyle/>
          <a:p>
            <a:pPr marL="855663" lvl="1" indent="-339725"/>
            <a:r>
              <a:rPr lang="vi-VN" dirty="0"/>
              <a:t>Lưu và mở sổ tính chứa </a:t>
            </a:r>
            <a:r>
              <a:rPr lang="vi-VN" dirty="0" smtClean="0"/>
              <a:t>Macros</a:t>
            </a:r>
            <a:endParaRPr lang="en-US" dirty="0" smtClean="0"/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vi-VN" dirty="0"/>
              <a:t>Lưu sổ tính có </a:t>
            </a:r>
            <a:r>
              <a:rPr lang="en-US" dirty="0" smtClean="0"/>
              <a:t>M</a:t>
            </a:r>
            <a:r>
              <a:rPr lang="vi-VN" dirty="0" smtClean="0"/>
              <a:t>acros</a:t>
            </a:r>
            <a:endParaRPr lang="en-US" dirty="0" smtClean="0"/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smtClean="0"/>
              <a:t>Macros</a:t>
            </a:r>
          </a:p>
          <a:p>
            <a:pPr marL="1254125" lvl="2" indent="-398463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smtClean="0"/>
              <a:t>Macros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F8A5E-EC7E-442F-BD82-344BD0D4831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97" y="3786445"/>
            <a:ext cx="7243803" cy="196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99" y="1512601"/>
            <a:ext cx="5391761" cy="198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0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697" y="1253612"/>
            <a:ext cx="11095703" cy="4816987"/>
          </a:xfrm>
        </p:spPr>
        <p:txBody>
          <a:bodyPr anchor="t"/>
          <a:lstStyle/>
          <a:p>
            <a:pPr marL="855663" lvl="1" indent="-339725"/>
            <a:r>
              <a:rPr lang="en-US" dirty="0" err="1"/>
              <a:t>Thêm</a:t>
            </a:r>
            <a:r>
              <a:rPr lang="en-US" dirty="0"/>
              <a:t> Macro </a:t>
            </a:r>
            <a:r>
              <a:rPr lang="en-US" dirty="0" err="1"/>
              <a:t>vào</a:t>
            </a:r>
            <a:r>
              <a:rPr lang="en-US" dirty="0"/>
              <a:t> Quick Access </a:t>
            </a:r>
            <a:r>
              <a:rPr lang="en-US" dirty="0" smtClean="0"/>
              <a:t>Toolbar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AA55BB-76FA-480A-AF5B-078AABF3F91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29" y="1857427"/>
            <a:ext cx="7686142" cy="435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697" y="1253612"/>
            <a:ext cx="11095703" cy="4816987"/>
          </a:xfrm>
        </p:spPr>
        <p:txBody>
          <a:bodyPr anchor="ctr"/>
          <a:lstStyle/>
          <a:p>
            <a:pPr marL="855663" lvl="1" indent="-339725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Macro </a:t>
            </a:r>
            <a:r>
              <a:rPr lang="en-US" dirty="0" smtClean="0"/>
              <a:t>(*)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Macro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Macro </a:t>
            </a:r>
            <a:r>
              <a:rPr lang="en-US" dirty="0" err="1"/>
              <a:t>trong</a:t>
            </a:r>
            <a:r>
              <a:rPr lang="en-US" dirty="0"/>
              <a:t> VBA </a:t>
            </a:r>
            <a:r>
              <a:rPr lang="en-US" dirty="0" smtClean="0"/>
              <a:t>Editor</a:t>
            </a:r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en-US" dirty="0" smtClean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smtClean="0"/>
              <a:t>Macros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195388" lvl="2" indent="-339725">
              <a:buFont typeface="Wingdings" panose="05000000000000000000" pitchFamily="2" charset="2"/>
              <a:buChar char="Ø"/>
            </a:pPr>
            <a:r>
              <a:rPr lang="vi-VN" dirty="0"/>
              <a:t>Tạo một đối tượng mã lệnh Module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804511-4CF3-415C-BA80-665108C9629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1797139"/>
            <a:ext cx="5558706" cy="408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7512698"/>
              </p:ext>
            </p:extLst>
          </p:nvPr>
        </p:nvGraphicFramePr>
        <p:xfrm>
          <a:off x="950560" y="1490408"/>
          <a:ext cx="9907421" cy="137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06FB8-4372-430E-9CA7-EB393E57CA69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9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630334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Thiết lập cấu hình chương trình thông qua hộp thoại Excel Options.</a:t>
            </a:r>
          </a:p>
          <a:p>
            <a:pPr lvl="1"/>
            <a:r>
              <a:rPr lang="vi-VN" sz="2400" dirty="0" smtClean="0"/>
              <a:t>Tùy </a:t>
            </a:r>
            <a:r>
              <a:rPr lang="vi-VN" sz="2400" dirty="0"/>
              <a:t>chỉnh hệ thống Ribbon và Quick Access Toolbar.</a:t>
            </a:r>
          </a:p>
          <a:p>
            <a:pPr lvl="1"/>
            <a:r>
              <a:rPr lang="vi-VN" sz="2400" dirty="0" smtClean="0"/>
              <a:t>Tìm </a:t>
            </a:r>
            <a:r>
              <a:rPr lang="vi-VN" sz="2400" dirty="0"/>
              <a:t>và thay thế dữ liệu theo giá trị dữ liệu và định dạng dữ liệu.</a:t>
            </a:r>
          </a:p>
          <a:p>
            <a:pPr lvl="1"/>
            <a:r>
              <a:rPr lang="en-US" sz="2400" dirty="0" smtClean="0"/>
              <a:t>T</a:t>
            </a:r>
            <a:r>
              <a:rPr lang="vi-VN" sz="2400" dirty="0" smtClean="0"/>
              <a:t>ạo</a:t>
            </a:r>
            <a:r>
              <a:rPr lang="vi-VN" sz="2400" dirty="0"/>
              <a:t>, hiệu chỉnh, và xóa các siêu liên kết đến vị trí khác trong sổ tính, trang web, tập tin ngoài, và liên kết gửi Email.</a:t>
            </a:r>
          </a:p>
          <a:p>
            <a:pPr lvl="1"/>
            <a:r>
              <a:rPr lang="vi-VN" sz="2400" dirty="0" smtClean="0"/>
              <a:t>Tạo</a:t>
            </a:r>
            <a:r>
              <a:rPr lang="vi-VN" sz="2400" dirty="0"/>
              <a:t>, xóa, và duyệt các comments trong trang tính.</a:t>
            </a:r>
          </a:p>
          <a:p>
            <a:pPr lvl="1"/>
            <a:r>
              <a:rPr lang="vi-VN" sz="2400" dirty="0" smtClean="0"/>
              <a:t>Nhập </a:t>
            </a:r>
            <a:r>
              <a:rPr lang="vi-VN" sz="2400" dirty="0"/>
              <a:t>dữ liệu ngoài từ các tập tin văn bản, trang web, và cơ sở dữ liệu Access.</a:t>
            </a:r>
          </a:p>
          <a:p>
            <a:pPr lvl="1"/>
            <a:r>
              <a:rPr lang="vi-VN" sz="2400" dirty="0" smtClean="0"/>
              <a:t>Xuất </a:t>
            </a:r>
            <a:r>
              <a:rPr lang="vi-VN" sz="2400" dirty="0"/>
              <a:t>dữ liệu sổ tính thành các định dạng tập tin khác nhau.</a:t>
            </a:r>
          </a:p>
          <a:p>
            <a:pPr lvl="1"/>
            <a:r>
              <a:rPr lang="vi-VN" sz="2400" dirty="0" smtClean="0"/>
              <a:t>Sử </a:t>
            </a:r>
            <a:r>
              <a:rPr lang="vi-VN" sz="2400" dirty="0"/>
              <a:t>dụng địa chỉ tham chiếu ngoài sổ tính.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53BF2A-B798-4BE4-ACE8-D3CD146708F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97858"/>
            <a:ext cx="11277600" cy="5424676"/>
          </a:xfrm>
        </p:spPr>
        <p:txBody>
          <a:bodyPr/>
          <a:lstStyle/>
          <a:p>
            <a:pPr lvl="1"/>
            <a:r>
              <a:rPr lang="vi-VN" sz="2400" dirty="0"/>
              <a:t>Quản lý các liên kết đến sổ tính khác thông qua hộp thoại Edit Links.</a:t>
            </a:r>
          </a:p>
          <a:p>
            <a:pPr lvl="1"/>
            <a:r>
              <a:rPr lang="vi-VN" sz="2400" dirty="0" smtClean="0"/>
              <a:t>Xem </a:t>
            </a:r>
            <a:r>
              <a:rPr lang="vi-VN" sz="2400" dirty="0"/>
              <a:t>và thay đổi các thuộc tính của sổ tính thông qua trang Info trong Backstage view, Document Panel, và hộp thoại Properties.</a:t>
            </a:r>
          </a:p>
          <a:p>
            <a:pPr lvl="1"/>
            <a:r>
              <a:rPr lang="vi-VN" sz="2400" dirty="0" smtClean="0"/>
              <a:t>Kiểm </a:t>
            </a:r>
            <a:r>
              <a:rPr lang="vi-VN" sz="2400" dirty="0"/>
              <a:t>tra các thông tin của sổ tính với Document Inspector.</a:t>
            </a:r>
          </a:p>
          <a:p>
            <a:pPr lvl="1"/>
            <a:r>
              <a:rPr lang="vi-VN" sz="2400" dirty="0" smtClean="0"/>
              <a:t>Đăng </a:t>
            </a:r>
            <a:r>
              <a:rPr lang="vi-VN" sz="2400" dirty="0"/>
              <a:t>nhập vào Office, sao lưu đám mây, và kết nối với các tài khoản OneDrive.</a:t>
            </a:r>
          </a:p>
          <a:p>
            <a:pPr lvl="1"/>
            <a:r>
              <a:rPr lang="vi-VN" sz="2400" dirty="0" smtClean="0"/>
              <a:t>Tạo </a:t>
            </a:r>
            <a:r>
              <a:rPr lang="vi-VN" sz="2400" dirty="0"/>
              <a:t>các </a:t>
            </a:r>
            <a:r>
              <a:rPr lang="en-US" sz="2400" dirty="0" smtClean="0"/>
              <a:t>M</a:t>
            </a:r>
            <a:r>
              <a:rPr lang="vi-VN" sz="2400" dirty="0" smtClean="0"/>
              <a:t>acros</a:t>
            </a:r>
            <a:r>
              <a:rPr lang="vi-VN" sz="2400" dirty="0"/>
              <a:t>, hiển thực hànhị các </a:t>
            </a:r>
            <a:r>
              <a:rPr lang="en-US" sz="2400" dirty="0" smtClean="0"/>
              <a:t>M</a:t>
            </a:r>
            <a:r>
              <a:rPr lang="vi-VN" sz="2400" dirty="0" smtClean="0"/>
              <a:t>acros </a:t>
            </a:r>
            <a:r>
              <a:rPr lang="vi-VN" sz="2400" dirty="0"/>
              <a:t>trên QAT, lưu và mở các sổ tính có chứa </a:t>
            </a:r>
            <a:r>
              <a:rPr lang="en-US" sz="2400" dirty="0" smtClean="0"/>
              <a:t>M</a:t>
            </a:r>
            <a:r>
              <a:rPr lang="vi-VN" sz="2400" dirty="0" smtClean="0"/>
              <a:t>acros</a:t>
            </a:r>
            <a:r>
              <a:rPr lang="vi-VN" sz="2400" dirty="0"/>
              <a:t>.</a:t>
            </a:r>
          </a:p>
          <a:p>
            <a:pPr lvl="1"/>
            <a:r>
              <a:rPr lang="vi-VN" sz="2400" dirty="0" smtClean="0"/>
              <a:t>Làm </a:t>
            </a:r>
            <a:r>
              <a:rPr lang="vi-VN" sz="2400" dirty="0"/>
              <a:t>việc với mã lệnh của macros trong cửa sổ VBA Editor, sao chép </a:t>
            </a:r>
            <a:r>
              <a:rPr lang="en-US" sz="2400" dirty="0" smtClean="0"/>
              <a:t>M</a:t>
            </a:r>
            <a:r>
              <a:rPr lang="vi-VN" sz="2400" dirty="0" smtClean="0"/>
              <a:t>acros </a:t>
            </a:r>
            <a:r>
              <a:rPr lang="vi-VN" sz="2400" dirty="0"/>
              <a:t>giữa các sổ tính thông qua VBA Editor..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92CE4D-B8D8-4E27-A2A6-752EB1003C6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1262852" cy="52641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hiết </a:t>
            </a:r>
            <a:r>
              <a:rPr lang="vi-VN" dirty="0"/>
              <a:t>lập Excel nhằm thao tác thuận tiện </a:t>
            </a:r>
            <a:r>
              <a:rPr lang="vi-VN" dirty="0" smtClean="0"/>
              <a:t>hơn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Excel </a:t>
            </a:r>
            <a:r>
              <a:rPr lang="en-US" dirty="0" smtClean="0"/>
              <a:t>Options.</a:t>
            </a:r>
          </a:p>
          <a:p>
            <a:pPr lvl="1"/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ô.</a:t>
            </a:r>
          </a:p>
          <a:p>
            <a:pPr lvl="1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smtClean="0"/>
              <a:t>Excel.</a:t>
            </a:r>
          </a:p>
          <a:p>
            <a:pPr lvl="1"/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</a:t>
            </a:r>
            <a:r>
              <a:rPr lang="vi-VN" dirty="0" smtClean="0"/>
              <a:t>ưu </a:t>
            </a:r>
            <a:r>
              <a:rPr lang="vi-VN" dirty="0"/>
              <a:t>tập tin sổ tính trên vùng lưu trữ đám mây </a:t>
            </a:r>
            <a:r>
              <a:rPr lang="vi-VN" dirty="0" smtClean="0"/>
              <a:t>OneDrive</a:t>
            </a:r>
            <a:endParaRPr lang="en-US" dirty="0" smtClean="0"/>
          </a:p>
          <a:p>
            <a:pPr lvl="1"/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smtClean="0"/>
              <a:t>Macros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AF4F70-3009-4870-9CFE-B0201B0929A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456855" cy="49784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smtClean="0"/>
              <a:t>Excel</a:t>
            </a:r>
            <a:endParaRPr lang="en-US" dirty="0" smtClean="0"/>
          </a:p>
          <a:p>
            <a:pPr marL="914400" lvl="1" indent="-382588"/>
            <a:r>
              <a:rPr lang="en-US" dirty="0"/>
              <a:t>Trang </a:t>
            </a:r>
            <a:r>
              <a:rPr lang="en-US" dirty="0" smtClean="0"/>
              <a:t>General</a:t>
            </a:r>
          </a:p>
          <a:p>
            <a:pPr marL="914400" lvl="1" indent="-382588"/>
            <a:r>
              <a:rPr lang="en-US" dirty="0"/>
              <a:t>Trang </a:t>
            </a:r>
            <a:r>
              <a:rPr lang="en-US" dirty="0" smtClean="0"/>
              <a:t>Formulas</a:t>
            </a:r>
          </a:p>
          <a:p>
            <a:pPr marL="914400" lvl="1" indent="-382588"/>
            <a:r>
              <a:rPr lang="en-US" dirty="0"/>
              <a:t>Trang </a:t>
            </a:r>
            <a:r>
              <a:rPr lang="en-US" dirty="0" smtClean="0"/>
              <a:t>Proofing</a:t>
            </a:r>
          </a:p>
          <a:p>
            <a:pPr marL="1254125" lvl="2" indent="-339725">
              <a:buFont typeface="Wingdings" panose="05000000000000000000" pitchFamily="2" charset="2"/>
              <a:buChar char="§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 smtClean="0"/>
              <a:t>lệ</a:t>
            </a:r>
            <a:endParaRPr lang="en-US" dirty="0" smtClean="0"/>
          </a:p>
          <a:p>
            <a:pPr marL="914400" lvl="1" indent="-398463"/>
            <a:r>
              <a:rPr lang="en-US" dirty="0"/>
              <a:t>Trang </a:t>
            </a:r>
            <a:r>
              <a:rPr lang="en-US" dirty="0" smtClean="0"/>
              <a:t>Save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Thiết lập lưu tài liệu dự </a:t>
            </a:r>
            <a:r>
              <a:rPr lang="vi-VN" dirty="0" smtClean="0"/>
              <a:t>phòng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Hủy chế độ lưu dự phòng cho một sổ tính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0E00AB-B7E3-402A-8695-8CF95BD3A49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377951"/>
            <a:ext cx="3851610" cy="374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35" y="1377951"/>
            <a:ext cx="2964229" cy="188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20" y="1092200"/>
            <a:ext cx="5692878" cy="4978400"/>
          </a:xfrm>
        </p:spPr>
        <p:txBody>
          <a:bodyPr anchor="ctr"/>
          <a:lstStyle/>
          <a:p>
            <a:pPr marL="914400" lvl="1" indent="-398463"/>
            <a:r>
              <a:rPr lang="en-US" dirty="0"/>
              <a:t>Trang </a:t>
            </a:r>
            <a:r>
              <a:rPr lang="en-US" dirty="0" smtClean="0"/>
              <a:t>Language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smtClean="0"/>
              <a:t>Proofing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 smtClean="0"/>
              <a:t>thị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smtClean="0"/>
              <a:t>ScreenTip</a:t>
            </a:r>
          </a:p>
          <a:p>
            <a:pPr marL="838213" lvl="1" indent="-457200"/>
            <a:r>
              <a:rPr lang="en-US" dirty="0"/>
              <a:t>Trang Advanced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2F82-DBB8-4B99-B00C-2B507B6F986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10" y="1482778"/>
            <a:ext cx="5585169" cy="458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2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2735" y="1092200"/>
            <a:ext cx="6577781" cy="4978400"/>
          </a:xfrm>
        </p:spPr>
        <p:txBody>
          <a:bodyPr anchor="ctr"/>
          <a:lstStyle/>
          <a:p>
            <a:pPr marL="914400" lvl="1" indent="-398463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Quick Access </a:t>
            </a:r>
            <a:r>
              <a:rPr lang="en-US" dirty="0" smtClean="0"/>
              <a:t>Toolbar (QAT)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Đưa một lệnh vào </a:t>
            </a:r>
            <a:r>
              <a:rPr lang="vi-VN" dirty="0" smtClean="0"/>
              <a:t>QAT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lệnh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smtClean="0"/>
              <a:t>Ribbon </a:t>
            </a:r>
            <a:r>
              <a:rPr lang="en-US" dirty="0" err="1"/>
              <a:t>và</a:t>
            </a:r>
            <a:r>
              <a:rPr lang="en-US" dirty="0"/>
              <a:t> QAT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CB97D1-2E23-4A9E-8B4E-8B0FCC57DBD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794" y="1983378"/>
            <a:ext cx="5435096" cy="348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914400" lvl="1" indent="-398463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smtClean="0"/>
              <a:t>Ribbon</a:t>
            </a:r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thẻ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/</a:t>
            </a:r>
            <a:r>
              <a:rPr lang="en-US" dirty="0" err="1"/>
              <a:t>nhóm</a:t>
            </a:r>
            <a:r>
              <a:rPr lang="en-US" dirty="0"/>
              <a:t> custom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7A63F-21DF-4B08-91C1-0C723FC4359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50" y="1214154"/>
            <a:ext cx="5415538" cy="33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08" y="4966962"/>
            <a:ext cx="3328219" cy="110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778" y="3921286"/>
            <a:ext cx="2410472" cy="261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7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Macros,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0219" y="1092200"/>
            <a:ext cx="11302181" cy="4978400"/>
          </a:xfrm>
        </p:spPr>
        <p:txBody>
          <a:bodyPr anchor="t"/>
          <a:lstStyle/>
          <a:p>
            <a:pPr marL="415925" indent="-433388">
              <a:buFont typeface="+mj-lt"/>
              <a:buAutoNum type="arabicPeriod" startAt="3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838200" lvl="1" indent="-439738"/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 smtClean="0"/>
              <a:t>kiếm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vi-VN" dirty="0"/>
              <a:t>Tìm kiếm đơn </a:t>
            </a:r>
            <a:r>
              <a:rPr lang="vi-VN" dirty="0" smtClean="0"/>
              <a:t>giản</a:t>
            </a:r>
            <a:endParaRPr lang="en-US" dirty="0" smtClean="0"/>
          </a:p>
          <a:p>
            <a:pPr marL="1254125" lvl="2" indent="-339725">
              <a:buFont typeface="Wingdings" panose="05000000000000000000" pitchFamily="2" charset="2"/>
              <a:buChar char="Ø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chuẩn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E6D5EF-EC98-46A1-95B6-ADBFE852ABB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40" y="2419351"/>
            <a:ext cx="5589821" cy="365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27" y="3581400"/>
            <a:ext cx="4671175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6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3898</TotalTime>
  <Words>1502</Words>
  <Application>Microsoft Office PowerPoint</Application>
  <PresentationFormat>Widescreen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Segoe Light</vt:lpstr>
      <vt:lpstr>Times New Roman</vt:lpstr>
      <vt:lpstr>Wingdings</vt:lpstr>
      <vt:lpstr>IIG New Theme</vt:lpstr>
      <vt:lpstr>MICROSOFT EXCEL 2013</vt:lpstr>
      <vt:lpstr>NỘI DUNG BÀI GIẢNG</vt:lpstr>
      <vt:lpstr>NỘI DUNG BÀI GIẢNG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  <vt:lpstr>Bài 8: Macros, nhập và xuất dữ liệu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182</cp:revision>
  <dcterms:created xsi:type="dcterms:W3CDTF">2017-08-25T02:08:09Z</dcterms:created>
  <dcterms:modified xsi:type="dcterms:W3CDTF">2017-09-20T04:16:12Z</dcterms:modified>
</cp:coreProperties>
</file>